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0"/>
  </p:notesMasterIdLst>
  <p:handoutMasterIdLst>
    <p:handoutMasterId r:id="rId11"/>
  </p:handoutMasterIdLst>
  <p:sldIdLst>
    <p:sldId id="380" r:id="rId2"/>
    <p:sldId id="276" r:id="rId3"/>
    <p:sldId id="277" r:id="rId4"/>
    <p:sldId id="278" r:id="rId5"/>
    <p:sldId id="288" r:id="rId6"/>
    <p:sldId id="357" r:id="rId7"/>
    <p:sldId id="289" r:id="rId8"/>
    <p:sldId id="35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CC93D-E52E-4D84-901B-11D7331DD495}">
          <p14:sldIdLst/>
        </p14:section>
        <p14:section name="Overview and Objectives" id="{ABA716BF-3A5C-4ADB-94C9-CFEF84EBA240}">
          <p14:sldIdLst/>
        </p14:section>
        <p14:section name="Topic 1" id="{6D9936A3-3945-4757-BC8B-B5C252D8E036}">
          <p14:sldIdLst/>
        </p14:section>
        <p14:section name="Sample Slides for Visuals" id="{BAB3A466-96C9-4230-9978-795378D75699}">
          <p14:sldIdLst/>
        </p14:section>
        <p14:section name="Case Study" id="{8C0305C9-B152-4FBA-A789-FE1976D53990}">
          <p14:sldIdLst/>
        </p14:section>
        <p14:section name="Conclusion and Summary" id="{790CEF5B-569A-4C2F-BED5-750B08C0E5AD}">
          <p14:sldIdLst>
            <p14:sldId id="380"/>
            <p14:sldId id="276"/>
            <p14:sldId id="277"/>
          </p14:sldIdLst>
        </p14:section>
        <p14:section name="Appendix" id="{3F78B471-41DA-46F2-A8E4-97E471896AB3}">
          <p14:sldIdLst>
            <p14:sldId id="278"/>
            <p14:sldId id="288"/>
            <p14:sldId id="357"/>
            <p14:sldId id="289"/>
            <p14:sldId id="35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ED6"/>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83977" autoAdjust="0"/>
  </p:normalViewPr>
  <p:slideViewPr>
    <p:cSldViewPr>
      <p:cViewPr>
        <p:scale>
          <a:sx n="67" d="100"/>
          <a:sy n="67" d="100"/>
        </p:scale>
        <p:origin x="-1572" y="-72"/>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3FDC75-7F73-4A4A-A77C-09AADF00E0EA}" type="datetimeFigureOut">
              <a:rPr lang="en-US" smtClean="0"/>
              <a:pPr/>
              <a:t>12/24/2019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16355051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EF76B-3757-4A0B-AF93-28494465C1DD}" type="datetimeFigureOut">
              <a:rPr lang="en-US" smtClean="0"/>
              <a:pPr/>
              <a:t>12/24/2019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1059599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3"/>
          <p:cNvSpPr>
            <a:spLocks noGrp="1" noChangeArrowheads="1"/>
          </p:cNvSpPr>
          <p:nvPr>
            <p:ph type="hdr" sz="quarter"/>
          </p:nvPr>
        </p:nvSpPr>
        <p:spPr>
          <a:noFill/>
        </p:spPr>
        <p:txBody>
          <a:bodyPr/>
          <a:lstStyle/>
          <a:p>
            <a:r>
              <a:rPr lang="en-US" dirty="0" smtClean="0"/>
              <a:t>Microsoft </a:t>
            </a:r>
            <a:r>
              <a:rPr lang="en-US" b="1" dirty="0" smtClean="0"/>
              <a:t>Engineering Excellence</a:t>
            </a:r>
            <a:endParaRPr lang="en-US" dirty="0" smtClean="0"/>
          </a:p>
        </p:txBody>
      </p:sp>
      <p:sp>
        <p:nvSpPr>
          <p:cNvPr id="40963" name="Rectangle 25"/>
          <p:cNvSpPr>
            <a:spLocks noGrp="1" noChangeArrowheads="1"/>
          </p:cNvSpPr>
          <p:nvPr>
            <p:ph type="ftr" sz="quarter" idx="4"/>
          </p:nvPr>
        </p:nvSpPr>
        <p:spPr>
          <a:noFill/>
        </p:spPr>
        <p:txBody>
          <a:bodyPr/>
          <a:lstStyle/>
          <a:p>
            <a:r>
              <a:rPr lang="en-US" dirty="0" smtClean="0"/>
              <a:t>Microsoft Confidential</a:t>
            </a:r>
          </a:p>
        </p:txBody>
      </p:sp>
      <p:sp>
        <p:nvSpPr>
          <p:cNvPr id="40964" name="Rectangle 26"/>
          <p:cNvSpPr>
            <a:spLocks noGrp="1" noChangeArrowheads="1"/>
          </p:cNvSpPr>
          <p:nvPr>
            <p:ph type="sldNum" sz="quarter" idx="5"/>
          </p:nvPr>
        </p:nvSpPr>
        <p:spPr>
          <a:noFill/>
        </p:spPr>
        <p:txBody>
          <a:bodyPr/>
          <a:lstStyle/>
          <a:p>
            <a:fld id="{85CEDE57-F8FE-4B43-B511-2E9F76624F74}" type="slidenum">
              <a:rPr lang="en-US" smtClean="0"/>
              <a:pPr/>
              <a:t>2</a:t>
            </a:fld>
            <a:endParaRPr lang="en-US" dirty="0" smtClean="0"/>
          </a:p>
        </p:txBody>
      </p:sp>
      <p:sp>
        <p:nvSpPr>
          <p:cNvPr id="40965" name="Rectangle 2"/>
          <p:cNvSpPr>
            <a:spLocks noGrp="1" noRot="1" noChangeAspect="1" noChangeArrowheads="1" noTextEdit="1"/>
          </p:cNvSpPr>
          <p:nvPr>
            <p:ph type="sldImg"/>
          </p:nvPr>
        </p:nvSpPr>
        <p:spPr>
          <a:xfrm>
            <a:off x="1157288" y="449263"/>
            <a:ext cx="4541837" cy="3408362"/>
          </a:xfrm>
          <a:ln/>
        </p:spPr>
      </p:sp>
      <p:sp>
        <p:nvSpPr>
          <p:cNvPr id="40966" name="Rectangle 3"/>
          <p:cNvSpPr>
            <a:spLocks noGrp="1" noChangeArrowheads="1"/>
          </p:cNvSpPr>
          <p:nvPr>
            <p:ph type="body" idx="1"/>
          </p:nvPr>
        </p:nvSpPr>
        <p:spPr>
          <a:xfrm>
            <a:off x="307492" y="4139472"/>
            <a:ext cx="6261652" cy="4593861"/>
          </a:xfrm>
          <a:noFill/>
          <a:ln/>
        </p:spPr>
        <p:txBody>
          <a:bodyPr/>
          <a:lstStyle/>
          <a:p>
            <a:pPr>
              <a:buFontTx/>
              <a:buNone/>
            </a:pP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3"/>
          <p:cNvSpPr>
            <a:spLocks noGrp="1" noChangeArrowheads="1"/>
          </p:cNvSpPr>
          <p:nvPr>
            <p:ph type="hdr" sz="quarter"/>
          </p:nvPr>
        </p:nvSpPr>
        <p:spPr>
          <a:noFill/>
        </p:spPr>
        <p:txBody>
          <a:bodyPr/>
          <a:lstStyle/>
          <a:p>
            <a:r>
              <a:rPr lang="en-US" dirty="0" smtClean="0"/>
              <a:t>Microsoft </a:t>
            </a:r>
            <a:r>
              <a:rPr lang="en-US" b="1" dirty="0" smtClean="0"/>
              <a:t>Engineering Excellence</a:t>
            </a:r>
            <a:endParaRPr lang="en-US" dirty="0" smtClean="0"/>
          </a:p>
        </p:txBody>
      </p:sp>
      <p:sp>
        <p:nvSpPr>
          <p:cNvPr id="41987" name="Rectangle 25"/>
          <p:cNvSpPr>
            <a:spLocks noGrp="1" noChangeArrowheads="1"/>
          </p:cNvSpPr>
          <p:nvPr>
            <p:ph type="ftr" sz="quarter" idx="4"/>
          </p:nvPr>
        </p:nvSpPr>
        <p:spPr>
          <a:noFill/>
        </p:spPr>
        <p:txBody>
          <a:bodyPr/>
          <a:lstStyle/>
          <a:p>
            <a:r>
              <a:rPr lang="en-US" dirty="0" smtClean="0"/>
              <a:t>Microsoft Confidential</a:t>
            </a:r>
          </a:p>
        </p:txBody>
      </p:sp>
      <p:sp>
        <p:nvSpPr>
          <p:cNvPr id="41988" name="Rectangle 26"/>
          <p:cNvSpPr>
            <a:spLocks noGrp="1" noChangeArrowheads="1"/>
          </p:cNvSpPr>
          <p:nvPr>
            <p:ph type="sldNum" sz="quarter" idx="5"/>
          </p:nvPr>
        </p:nvSpPr>
        <p:spPr>
          <a:noFill/>
        </p:spPr>
        <p:txBody>
          <a:bodyPr/>
          <a:lstStyle/>
          <a:p>
            <a:fld id="{B2B44A5F-6CE4-493C-A0D7-6834FF76660C}" type="slidenum">
              <a:rPr lang="en-US" smtClean="0"/>
              <a:pPr/>
              <a:t>3</a:t>
            </a:fld>
            <a:endParaRPr lang="en-US" dirty="0" smtClean="0"/>
          </a:p>
        </p:txBody>
      </p:sp>
      <p:sp>
        <p:nvSpPr>
          <p:cNvPr id="41989" name="Rectangle 2"/>
          <p:cNvSpPr>
            <a:spLocks noGrp="1" noRot="1" noChangeAspect="1" noChangeArrowheads="1" noTextEdit="1"/>
          </p:cNvSpPr>
          <p:nvPr>
            <p:ph type="sldImg"/>
          </p:nvPr>
        </p:nvSpPr>
        <p:spPr>
          <a:xfrm>
            <a:off x="1143000" y="450850"/>
            <a:ext cx="4572000" cy="3429000"/>
          </a:xfrm>
          <a:ln/>
        </p:spPr>
      </p:sp>
      <p:sp>
        <p:nvSpPr>
          <p:cNvPr id="41990" name="Rectangle 3"/>
          <p:cNvSpPr>
            <a:spLocks noGrp="1" noChangeArrowheads="1"/>
          </p:cNvSpPr>
          <p:nvPr>
            <p:ph type="body" idx="1"/>
          </p:nvPr>
        </p:nvSpPr>
        <p:spPr>
          <a:xfrm>
            <a:off x="307492" y="4130104"/>
            <a:ext cx="6261652" cy="4554823"/>
          </a:xfrm>
          <a:noFill/>
          <a:ln/>
        </p:spPr>
        <p:txBody>
          <a:bodyPr/>
          <a:lstStyle/>
          <a:p>
            <a:pPr>
              <a:buFontTx/>
              <a:buNone/>
            </a:pPr>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3"/>
          <p:cNvSpPr>
            <a:spLocks noGrp="1" noChangeArrowheads="1"/>
          </p:cNvSpPr>
          <p:nvPr>
            <p:ph type="hdr" sz="quarter"/>
          </p:nvPr>
        </p:nvSpPr>
        <p:spPr>
          <a:noFill/>
        </p:spPr>
        <p:txBody>
          <a:bodyPr/>
          <a:lstStyle/>
          <a:p>
            <a:r>
              <a:rPr lang="en-US" dirty="0" smtClean="0"/>
              <a:t>Microsoft </a:t>
            </a:r>
            <a:r>
              <a:rPr lang="en-US" b="1" dirty="0" smtClean="0"/>
              <a:t>Engineering Excellence</a:t>
            </a:r>
            <a:endParaRPr lang="en-US" dirty="0" smtClean="0"/>
          </a:p>
        </p:txBody>
      </p:sp>
      <p:sp>
        <p:nvSpPr>
          <p:cNvPr id="43011" name="Rectangle 25"/>
          <p:cNvSpPr>
            <a:spLocks noGrp="1" noChangeArrowheads="1"/>
          </p:cNvSpPr>
          <p:nvPr>
            <p:ph type="ftr" sz="quarter" idx="4"/>
          </p:nvPr>
        </p:nvSpPr>
        <p:spPr>
          <a:noFill/>
        </p:spPr>
        <p:txBody>
          <a:bodyPr/>
          <a:lstStyle/>
          <a:p>
            <a:r>
              <a:rPr lang="en-US" dirty="0" smtClean="0"/>
              <a:t>Microsoft Confidential</a:t>
            </a:r>
          </a:p>
        </p:txBody>
      </p:sp>
      <p:sp>
        <p:nvSpPr>
          <p:cNvPr id="43012" name="Rectangle 26"/>
          <p:cNvSpPr>
            <a:spLocks noGrp="1" noChangeArrowheads="1"/>
          </p:cNvSpPr>
          <p:nvPr>
            <p:ph type="sldNum" sz="quarter" idx="5"/>
          </p:nvPr>
        </p:nvSpPr>
        <p:spPr>
          <a:noFill/>
        </p:spPr>
        <p:txBody>
          <a:bodyPr/>
          <a:lstStyle/>
          <a:p>
            <a:fld id="{B5FF76F4-FC11-42FE-9D94-04E3E6D16C06}" type="slidenum">
              <a:rPr lang="en-US" smtClean="0"/>
              <a:pPr/>
              <a:t>4</a:t>
            </a:fld>
            <a:endParaRPr lang="en-US" dirty="0" smtClean="0"/>
          </a:p>
        </p:txBody>
      </p:sp>
      <p:sp>
        <p:nvSpPr>
          <p:cNvPr id="43013" name="Rectangle 2"/>
          <p:cNvSpPr>
            <a:spLocks noGrp="1" noRot="1" noChangeAspect="1" noChangeArrowheads="1" noTextEdit="1"/>
          </p:cNvSpPr>
          <p:nvPr>
            <p:ph type="sldImg"/>
          </p:nvPr>
        </p:nvSpPr>
        <p:spPr>
          <a:xfrm>
            <a:off x="1143000" y="450850"/>
            <a:ext cx="4572000" cy="3429000"/>
          </a:xfrm>
          <a:ln/>
        </p:spPr>
      </p:sp>
      <p:sp>
        <p:nvSpPr>
          <p:cNvPr id="43014" name="Rectangle 3"/>
          <p:cNvSpPr>
            <a:spLocks noGrp="1" noChangeArrowheads="1"/>
          </p:cNvSpPr>
          <p:nvPr>
            <p:ph type="body" idx="1"/>
          </p:nvPr>
        </p:nvSpPr>
        <p:spPr>
          <a:xfrm>
            <a:off x="307492" y="4130103"/>
            <a:ext cx="6261652" cy="4603230"/>
          </a:xfrm>
          <a:noFill/>
          <a:ln/>
        </p:spPr>
        <p:txBody>
          <a:bodyPr/>
          <a:lstStyle/>
          <a:p>
            <a:r>
              <a:rPr lang="en-US" dirty="0" smtClean="0"/>
              <a:t>Is your presentation as crisp as possible? Consider moving extra content to the appendix.</a:t>
            </a:r>
          </a:p>
          <a:p>
            <a:r>
              <a:rPr lang="en-US" dirty="0" smtClean="0"/>
              <a:t>Use appendix slides to store content that you might want to refer to during the Question slide or that may be useful for attendees to investigate deeper in the future.</a:t>
            </a:r>
          </a:p>
          <a:p>
            <a:pPr>
              <a:buFontTx/>
              <a:buNone/>
            </a:pPr>
            <a:endParaRPr lang="en-US" dirty="0" smtClean="0"/>
          </a:p>
          <a:p>
            <a:endParaRPr lang="en-US" dirty="0" smtClean="0"/>
          </a:p>
          <a:p>
            <a:endParaRPr lang="en-US" dirty="0" smtClean="0"/>
          </a:p>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7B281C-5159-4971-8228-52B9A72E9ED2}" type="datetimeFigureOut">
              <a:rPr lang="en-US" smtClean="0"/>
              <a:pPr/>
              <a:t>12/24/2019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12/24/2019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12/24/2019</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12/24/2019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12/24/2019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B281C-5159-4971-8228-52B9A72E9ED2}" type="datetimeFigureOut">
              <a:rPr lang="en-US" smtClean="0"/>
              <a:pPr/>
              <a:t>12/24/2019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B281C-5159-4971-8228-52B9A72E9ED2}" type="datetimeFigureOut">
              <a:rPr lang="en-US" smtClean="0"/>
              <a:pPr/>
              <a:t>12/24/2019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12/24/2019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12/24/2019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12/24/2019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12/24/2019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12/24/2019</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EG" dirty="0" smtClean="0"/>
              <a:t>السلوك التنظيمي</a:t>
            </a:r>
            <a:endParaRPr lang="ar-EG" dirty="0"/>
          </a:p>
        </p:txBody>
      </p:sp>
      <p:sp>
        <p:nvSpPr>
          <p:cNvPr id="3" name="عنصر نائب للمحتوى 2"/>
          <p:cNvSpPr>
            <a:spLocks noGrp="1"/>
          </p:cNvSpPr>
          <p:nvPr>
            <p:ph idx="1"/>
          </p:nvPr>
        </p:nvSpPr>
        <p:spPr/>
        <p:txBody>
          <a:bodyPr/>
          <a:lstStyle/>
          <a:p>
            <a:pPr marL="0" indent="0" algn="ctr">
              <a:buNone/>
            </a:pPr>
            <a:r>
              <a:rPr lang="ar-EG" b="1" dirty="0"/>
              <a:t>المحاضرات المقررة للمرحلة الثالثة/قسم الادارة </a:t>
            </a:r>
            <a:r>
              <a:rPr lang="ar-EG" b="1" dirty="0" smtClean="0"/>
              <a:t>العامة-المحاضرة الرابعة</a:t>
            </a:r>
            <a:endParaRPr lang="ar-EG" b="1" dirty="0"/>
          </a:p>
          <a:p>
            <a:pPr marL="0" indent="0" algn="ctr">
              <a:buNone/>
            </a:pPr>
            <a:r>
              <a:rPr lang="ar-EG" b="1" dirty="0"/>
              <a:t> </a:t>
            </a:r>
          </a:p>
          <a:p>
            <a:pPr marL="0" indent="0" algn="ctr">
              <a:buNone/>
            </a:pPr>
            <a:r>
              <a:rPr lang="ar-EG" b="1" dirty="0"/>
              <a:t>مدرس المادة </a:t>
            </a:r>
            <a:r>
              <a:rPr lang="ar-EG" b="1" dirty="0" err="1"/>
              <a:t>م.م</a:t>
            </a:r>
            <a:r>
              <a:rPr lang="ar-EG" b="1" dirty="0"/>
              <a:t>  سجاد خلف حسين علي</a:t>
            </a:r>
          </a:p>
          <a:p>
            <a:pPr marL="0" indent="0" algn="ctr">
              <a:buNone/>
            </a:pPr>
            <a:r>
              <a:rPr lang="ar-EG" b="1" dirty="0"/>
              <a:t>العام الدراسي /2019</a:t>
            </a:r>
          </a:p>
          <a:p>
            <a:pPr marL="0" indent="0" algn="ctr">
              <a:buNone/>
            </a:pPr>
            <a:r>
              <a:rPr lang="en-US" b="1" dirty="0"/>
              <a:t>Msc.sajjad@yahoo.com</a:t>
            </a:r>
          </a:p>
          <a:p>
            <a:pPr marL="0" indent="0" algn="ctr">
              <a:buNone/>
            </a:pPr>
            <a:r>
              <a:rPr lang="en-US" dirty="0"/>
              <a:t>009647728865270</a:t>
            </a:r>
          </a:p>
          <a:p>
            <a:pPr marL="0" indent="0" algn="ctr">
              <a:buNone/>
            </a:pPr>
            <a:endParaRPr lang="ar-EG" dirty="0"/>
          </a:p>
        </p:txBody>
      </p:sp>
    </p:spTree>
    <p:extLst>
      <p:ext uri="{BB962C8B-B14F-4D97-AF65-F5344CB8AC3E}">
        <p14:creationId xmlns:p14="http://schemas.microsoft.com/office/powerpoint/2010/main" val="4111996784"/>
      </p:ext>
    </p:extLst>
  </p:cSld>
  <p:clrMapOvr>
    <a:masterClrMapping/>
  </p:clrMapOvr>
  <p:transition spd="slow">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8" name="Rectangle 2"/>
          <p:cNvSpPr>
            <a:spLocks noGrp="1" noChangeArrowheads="1"/>
          </p:cNvSpPr>
          <p:nvPr>
            <p:ph type="title"/>
            <p:custDataLst>
              <p:tags r:id="rId2"/>
            </p:custDataLst>
          </p:nvPr>
        </p:nvSpPr>
        <p:spPr/>
        <p:txBody>
          <a:bodyPr/>
          <a:lstStyle/>
          <a:p>
            <a:pPr algn="ctr" rtl="1"/>
            <a:r>
              <a:rPr lang="ar-EG" b="1" dirty="0"/>
              <a:t>الرابع/الادراك</a:t>
            </a:r>
            <a:r>
              <a:rPr lang="ar-EG" dirty="0"/>
              <a:t> </a:t>
            </a:r>
            <a:r>
              <a:rPr lang="en-US" dirty="0"/>
              <a:t>Perception</a:t>
            </a:r>
          </a:p>
        </p:txBody>
      </p:sp>
      <p:sp>
        <p:nvSpPr>
          <p:cNvPr id="618499" name="Rectangle 3"/>
          <p:cNvSpPr>
            <a:spLocks noGrp="1" noChangeArrowheads="1"/>
          </p:cNvSpPr>
          <p:nvPr>
            <p:ph type="body" idx="1"/>
            <p:custDataLst>
              <p:tags r:id="rId3"/>
            </p:custDataLst>
          </p:nvPr>
        </p:nvSpPr>
        <p:spPr/>
        <p:txBody>
          <a:bodyPr>
            <a:normAutofit fontScale="77500" lnSpcReduction="20000"/>
          </a:bodyPr>
          <a:lstStyle/>
          <a:p>
            <a:pPr marL="0" indent="0" algn="just" rtl="1">
              <a:buNone/>
            </a:pPr>
            <a:r>
              <a:rPr lang="ar-EG" b="1" dirty="0"/>
              <a:t>مفهوم الادراك </a:t>
            </a:r>
            <a:endParaRPr lang="en-US" dirty="0"/>
          </a:p>
          <a:p>
            <a:pPr algn="just" rtl="1"/>
            <a:r>
              <a:rPr lang="ar-EG" dirty="0"/>
              <a:t>لدى جميع الكائنات الحية وسائل حسية مختلفة تمكنهم من استلام المعلومات من البيئة التي حولها ، تشمل هذه الأدوات العينين ، و الأذنين ، و الانف ، و الجلد و الفم ، لقد انشغل علماء النفس منذ فترة طويلة بالاجابة على كيفية قيام الإنسان بمعالجة و تنظيم و تفسير تلك المعلومات التي يستلمها بواسطة أدواته الحسية ، إن العملية التي يعالج من خلالها عقل الانسان المعلومات المستلمة من البيئة تسمى الإدراك ، الإدراك إذن هو العملية التي يجري خلالها اختيار ، و تنظيم ، وتقويم المنبهات البينية و جعلها ذات معنى للفرد ، إن عملية معالجة الحاسوب للبيانات و تحليلها و تفسيرها تشبه و تحاكي كثيرا عملية الادراك الانساني ، إلا أن الفرق الوحيد بينهما هو في مخرجات العملية ، فمخرجات عملية المعالجة الحاسوبية لذات البيانات تكون دوما متشابهة مهما اختلف نوع الحاسوب.</a:t>
            </a:r>
            <a:endParaRPr lang="en-US" dirty="0"/>
          </a:p>
        </p:txBody>
      </p:sp>
    </p:spTree>
    <p:custDataLst>
      <p:tags r:id="rId1"/>
    </p:custData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3768" y="1052736"/>
            <a:ext cx="6431632" cy="1362075"/>
          </a:xfrm>
        </p:spPr>
        <p:txBody>
          <a:bodyPr/>
          <a:lstStyle/>
          <a:p>
            <a:pPr algn="just" rtl="1"/>
            <a:r>
              <a:rPr lang="en-US" dirty="0"/>
              <a:t> </a:t>
            </a:r>
            <a:r>
              <a:rPr lang="ar-EG" dirty="0"/>
              <a:t>صيغ الإدراك : </a:t>
            </a:r>
            <a:endParaRPr lang="en-US" dirty="0"/>
          </a:p>
        </p:txBody>
      </p:sp>
      <p:sp>
        <p:nvSpPr>
          <p:cNvPr id="3" name="Rectangle 2"/>
          <p:cNvSpPr/>
          <p:nvPr/>
        </p:nvSpPr>
        <p:spPr>
          <a:xfrm>
            <a:off x="323528" y="2551837"/>
            <a:ext cx="8712968" cy="3416320"/>
          </a:xfrm>
          <a:prstGeom prst="rect">
            <a:avLst/>
          </a:prstGeom>
        </p:spPr>
        <p:txBody>
          <a:bodyPr wrap="square">
            <a:spAutoFit/>
          </a:bodyPr>
          <a:lstStyle/>
          <a:p>
            <a:pPr algn="just" rtl="1"/>
            <a:r>
              <a:rPr lang="ar-EG" sz="2400" dirty="0"/>
              <a:t>هناك أربعة أنواع من صيغة الإدراك هي : </a:t>
            </a:r>
            <a:endParaRPr lang="en-US" sz="2400" dirty="0"/>
          </a:p>
          <a:p>
            <a:pPr algn="just" rtl="1"/>
            <a:r>
              <a:rPr lang="ar-EG" sz="2400" b="1" dirty="0"/>
              <a:t>أولا</a:t>
            </a:r>
            <a:r>
              <a:rPr lang="ar-EG" sz="2400" dirty="0"/>
              <a:t> : صيغة الذات و التي تحوي على معلومات خاصة للشخص ذاته مثل مظهره ، وسلوكهو شخصيته .</a:t>
            </a:r>
            <a:endParaRPr lang="en-US" sz="2400" dirty="0"/>
          </a:p>
          <a:p>
            <a:pPr algn="just" rtl="1"/>
            <a:r>
              <a:rPr lang="ar-EG" sz="2400" b="1" dirty="0"/>
              <a:t>ثانيا</a:t>
            </a:r>
            <a:r>
              <a:rPr lang="ar-EG" sz="2400" dirty="0"/>
              <a:t> : صيغة الشخص وتشير هذه الصيغة إلى الطريقة التي يصنف بها الشخص الناس الآخرين في فئات معينة وفق معايير ادراكية مشابهة .</a:t>
            </a:r>
            <a:endParaRPr lang="en-US" sz="2400" dirty="0"/>
          </a:p>
          <a:p>
            <a:pPr algn="just" rtl="1"/>
            <a:r>
              <a:rPr lang="ar-EG" sz="2400" b="1" dirty="0"/>
              <a:t>ثالثا</a:t>
            </a:r>
            <a:r>
              <a:rPr lang="ar-EG" sz="2400" dirty="0"/>
              <a:t> : صيغ النص والتي تعرف بأنها إطار معرفي يستخدم لوصف مدى ملائمة سلسلة من الأحداث في موقف معين . </a:t>
            </a:r>
            <a:endParaRPr lang="en-US" sz="2400" dirty="0"/>
          </a:p>
          <a:p>
            <a:pPr algn="just" rtl="1"/>
            <a:r>
              <a:rPr lang="ar-EG" sz="2400" b="1" dirty="0"/>
              <a:t>رابعا</a:t>
            </a:r>
            <a:r>
              <a:rPr lang="ar-EG" sz="2400" dirty="0"/>
              <a:t> : صيغة الشخص في موقف معين و التي تجمع بين الصيغتين المتعلقين بالفرد </a:t>
            </a:r>
            <a:r>
              <a:rPr lang="ar-EG" sz="2400" dirty="0" smtClean="0"/>
              <a:t> (صيغتي </a:t>
            </a:r>
            <a:r>
              <a:rPr lang="ar-EG" sz="2400" dirty="0"/>
              <a:t>الشخص و الذات ) وبين الصيغة المتعلقة بالأحداث و المنبهات (صيغة النص ) </a:t>
            </a:r>
            <a:endParaRPr lang="en-US" sz="2400" dirty="0"/>
          </a:p>
        </p:txBody>
      </p:sp>
    </p:spTree>
    <p:custDataLst>
      <p:tags r:id="rId1"/>
    </p:custData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p:cNvSpPr>
            <a:spLocks noGrp="1" noChangeArrowheads="1"/>
          </p:cNvSpPr>
          <p:nvPr>
            <p:ph type="title"/>
            <p:custDataLst>
              <p:tags r:id="rId2"/>
            </p:custDataLst>
          </p:nvPr>
        </p:nvSpPr>
        <p:spPr>
          <a:xfrm>
            <a:off x="2483768" y="332656"/>
            <a:ext cx="6300192" cy="1362075"/>
          </a:xfrm>
        </p:spPr>
        <p:txBody>
          <a:bodyPr>
            <a:normAutofit/>
          </a:bodyPr>
          <a:lstStyle/>
          <a:p>
            <a:pPr algn="just" rtl="1"/>
            <a:r>
              <a:rPr lang="ar-EG" sz="3200" dirty="0"/>
              <a:t>العوامل المؤثرة في تنظيم المدركات : </a:t>
            </a:r>
            <a:endParaRPr lang="en-US" sz="3200" dirty="0"/>
          </a:p>
        </p:txBody>
      </p:sp>
      <p:sp>
        <p:nvSpPr>
          <p:cNvPr id="2" name="Rectangle 1"/>
          <p:cNvSpPr/>
          <p:nvPr/>
        </p:nvSpPr>
        <p:spPr>
          <a:xfrm>
            <a:off x="1619672" y="1772816"/>
            <a:ext cx="7344816" cy="4708981"/>
          </a:xfrm>
          <a:prstGeom prst="rect">
            <a:avLst/>
          </a:prstGeom>
        </p:spPr>
        <p:txBody>
          <a:bodyPr wrap="square">
            <a:spAutoFit/>
          </a:bodyPr>
          <a:lstStyle/>
          <a:p>
            <a:pPr algn="just" rtl="1"/>
            <a:r>
              <a:rPr lang="ar-EG" sz="2000" dirty="0"/>
              <a:t>إن هناك عددا من الخصائص للمنبهات يمكن أن تؤثر في طريقة تنظيم المدركات : </a:t>
            </a:r>
            <a:endParaRPr lang="en-US" sz="2000" dirty="0"/>
          </a:p>
          <a:p>
            <a:pPr lvl="0" algn="just" rtl="1"/>
            <a:r>
              <a:rPr lang="ar-EG" sz="2000" b="1" dirty="0"/>
              <a:t>التقارب</a:t>
            </a:r>
            <a:r>
              <a:rPr lang="ar-EG" sz="2000" dirty="0"/>
              <a:t> </a:t>
            </a:r>
            <a:r>
              <a:rPr lang="en-US" sz="2000" dirty="0"/>
              <a:t>proximity </a:t>
            </a:r>
            <a:r>
              <a:rPr lang="ar-EG" sz="2000" dirty="0"/>
              <a:t> : أظهرت الدراسات عن كيفية ادراك الاشياء و الاشكال أن تلك الاجزاء المتقاربة لبعضها البعض في منبه أو شكل معين سترى أو تدرك كمجموعة واحدة . </a:t>
            </a:r>
            <a:endParaRPr lang="en-US" sz="2000" dirty="0"/>
          </a:p>
          <a:p>
            <a:pPr lvl="0" algn="just" rtl="1"/>
            <a:r>
              <a:rPr lang="ar-EG" sz="2000" b="1" dirty="0"/>
              <a:t>الحدث المشترك</a:t>
            </a:r>
            <a:r>
              <a:rPr lang="ar-EG" sz="2000" dirty="0"/>
              <a:t> </a:t>
            </a:r>
            <a:r>
              <a:rPr lang="en-US" sz="2000" dirty="0"/>
              <a:t>common fate </a:t>
            </a:r>
            <a:r>
              <a:rPr lang="ar-EG" sz="2000" dirty="0"/>
              <a:t> : يميل الناس إلى الجمع بين الأشياء التي تظهر سوية و تختفي سوية أو تتحرك سوية فأسهم الشركات التي تمتاز بصعودها و هبوطها المفاجئ تسمة أسهما سحرية و تجميع ضمن فئة واحدة على الرغم من أن الاستثمار في بعضها قد يكون مجديا و الاستثمار في بعضها قد يكون مشكوكا فيه .</a:t>
            </a:r>
            <a:endParaRPr lang="en-US" sz="2000" dirty="0"/>
          </a:p>
          <a:p>
            <a:pPr lvl="0" algn="just" rtl="1"/>
            <a:r>
              <a:rPr lang="ar-EG" sz="2000" b="1" dirty="0"/>
              <a:t>الإغلاق أو الإكمال</a:t>
            </a:r>
            <a:r>
              <a:rPr lang="ar-EG" sz="2000" dirty="0"/>
              <a:t> </a:t>
            </a:r>
            <a:r>
              <a:rPr lang="en-US" sz="2000" dirty="0"/>
              <a:t>Closure </a:t>
            </a:r>
            <a:r>
              <a:rPr lang="ar-EG" sz="2000" dirty="0"/>
              <a:t> من الملاحظ أن النبيهات و الأشكال الناقصة تميل إلى الاكتمال في إدراكنا .</a:t>
            </a:r>
            <a:endParaRPr lang="en-US" sz="2000" dirty="0"/>
          </a:p>
          <a:p>
            <a:pPr lvl="0" algn="just" rtl="1"/>
            <a:r>
              <a:rPr lang="ar-EG" sz="2000" b="1" dirty="0"/>
              <a:t>المحيط</a:t>
            </a:r>
            <a:r>
              <a:rPr lang="ar-EG" sz="2000" dirty="0"/>
              <a:t> </a:t>
            </a:r>
            <a:r>
              <a:rPr lang="en-US" sz="2000" dirty="0"/>
              <a:t>Context</a:t>
            </a:r>
            <a:r>
              <a:rPr lang="ar-EG" sz="2000" dirty="0"/>
              <a:t> : لو وضعنا ورقة سمراء وسط مجموعة من الأوراق السوداءستبدوا أكثر بياضا مما لو أحيطت بأوراق بيضاء بنفس الطريقة نحن نحكم على المشاكل التي تجابهنا في اطار المحيط أو الموقف الذي تظهر فيه .</a:t>
            </a:r>
            <a:endParaRPr lang="en-US" sz="2000" dirty="0"/>
          </a:p>
          <a:p>
            <a:pPr lvl="0" algn="just" rtl="1"/>
            <a:r>
              <a:rPr lang="ar-EG" sz="2000" b="1" dirty="0"/>
              <a:t>الشمول أو الكفية</a:t>
            </a:r>
            <a:r>
              <a:rPr lang="ar-EG" sz="2000" dirty="0"/>
              <a:t> </a:t>
            </a:r>
            <a:r>
              <a:rPr lang="en-US" sz="2000" dirty="0"/>
              <a:t>Universal </a:t>
            </a:r>
            <a:r>
              <a:rPr lang="ar-EG" sz="2000" dirty="0"/>
              <a:t> : فالانسان يميل إلى ادراك الاشياء بشكل شامل أو كلي و ليس جزئي .</a:t>
            </a:r>
            <a:endParaRPr lang="en-US" sz="2000" dirty="0"/>
          </a:p>
        </p:txBody>
      </p:sp>
    </p:spTree>
    <p:custDataLst>
      <p:tags r:id="rId1"/>
    </p:custData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3035" y="908720"/>
            <a:ext cx="8015808" cy="1821160"/>
          </a:xfrm>
        </p:spPr>
        <p:txBody>
          <a:bodyPr>
            <a:normAutofit/>
          </a:bodyPr>
          <a:lstStyle/>
          <a:p>
            <a:pPr algn="ctr" rtl="1"/>
            <a:r>
              <a:rPr lang="ar-EG" sz="3600" dirty="0" smtClean="0"/>
              <a:t>تشوش الادراك </a:t>
            </a:r>
            <a:r>
              <a:rPr lang="en-US" sz="3600" dirty="0" err="1" smtClean="0"/>
              <a:t>Preceptual</a:t>
            </a:r>
            <a:r>
              <a:rPr lang="en-US" sz="3600" dirty="0" smtClean="0"/>
              <a:t> Distortions </a:t>
            </a:r>
            <a:endParaRPr lang="en-US" sz="3600" dirty="0"/>
          </a:p>
        </p:txBody>
      </p:sp>
      <p:sp>
        <p:nvSpPr>
          <p:cNvPr id="3" name="Rectangle 2"/>
          <p:cNvSpPr/>
          <p:nvPr/>
        </p:nvSpPr>
        <p:spPr>
          <a:xfrm>
            <a:off x="382978" y="3068960"/>
            <a:ext cx="8352928" cy="3416320"/>
          </a:xfrm>
          <a:prstGeom prst="rect">
            <a:avLst/>
          </a:prstGeom>
        </p:spPr>
        <p:txBody>
          <a:bodyPr wrap="square">
            <a:spAutoFit/>
          </a:bodyPr>
          <a:lstStyle/>
          <a:p>
            <a:pPr algn="just" rtl="1"/>
            <a:r>
              <a:rPr lang="ar-EG" sz="2400" dirty="0"/>
              <a:t>لاحظ الباحثون أن هناك عدد من الأخطاء يرتكبه الافراد لا شعوريا عند ادراكهم للأشياء أو لبعضهم البعض منها : </a:t>
            </a:r>
            <a:endParaRPr lang="en-US" sz="2400" dirty="0"/>
          </a:p>
          <a:p>
            <a:pPr lvl="0" algn="just" rtl="1"/>
            <a:r>
              <a:rPr lang="ar-EG" sz="2400" b="1" dirty="0"/>
              <a:t>الادراك الانتقائي</a:t>
            </a:r>
            <a:r>
              <a:rPr lang="ar-EG" sz="2400" dirty="0"/>
              <a:t> : و هو الميل لإدراك الأشياء التي تتفق مع حاجات الفرد ، و قيمه ، و اتجاهاته و تجنب المدركات التي قد تحدث اضطرابا أو تنافرا لدى الفرد فالادراك الانتقائي إذا عبارة عن آلية دفاعية يستخدمها الشخص لحماية او وقاية نفسه تجاه الأفكار والمواقف و الأشياء المهددة له او غير المريحة .</a:t>
            </a:r>
            <a:endParaRPr lang="en-US" sz="2400" dirty="0"/>
          </a:p>
          <a:p>
            <a:pPr lvl="0" algn="just" rtl="1"/>
            <a:r>
              <a:rPr lang="ar-EG" sz="2400" b="1" dirty="0"/>
              <a:t>القولبة أو التنميط</a:t>
            </a:r>
            <a:r>
              <a:rPr lang="ar-EG" sz="2400" dirty="0"/>
              <a:t> : الميل إلى تصنيف الاشياء ووضعها ضمن قوالب وتصنيفات معينة بحيث تعزي أو تفسر جميع خصائص ذلك الشيء على اساس خصائص الفئة التي وضع فيها . </a:t>
            </a:r>
            <a:endParaRPr lang="en-US" sz="2400" dirty="0"/>
          </a:p>
        </p:txBody>
      </p:sp>
    </p:spTree>
    <p:extLst>
      <p:ext uri="{BB962C8B-B14F-4D97-AF65-F5344CB8AC3E}">
        <p14:creationId xmlns:p14="http://schemas.microsoft.com/office/powerpoint/2010/main" val="2375952248"/>
      </p:ext>
    </p:extLst>
  </p:cSld>
  <p:clrMapOvr>
    <a:masterClrMapping/>
  </p:clrMapOvr>
  <p:transition spd="slow">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Picture Placeholder 2"/>
          <p:cNvSpPr>
            <a:spLocks noGrp="1"/>
          </p:cNvSpPr>
          <p:nvPr>
            <p:ph type="pic" sz="quarter" idx="13"/>
          </p:nvPr>
        </p:nvSpPr>
        <p:spPr/>
      </p:sp>
      <p:pic>
        <p:nvPicPr>
          <p:cNvPr id="2050" name="Picture 2"/>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a:stretch/>
        </p:blipFill>
        <p:spPr bwMode="auto">
          <a:xfrm>
            <a:off x="3563888" y="404664"/>
            <a:ext cx="5305219" cy="6160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5472067"/>
      </p:ext>
    </p:extLst>
  </p:cSld>
  <p:clrMapOvr>
    <a:masterClrMapping/>
  </p:clrMapOvr>
  <p:transition spd="slow">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73262" y="548680"/>
            <a:ext cx="3627340" cy="503215"/>
          </a:xfrm>
          <a:prstGeom prst="rect">
            <a:avLst/>
          </a:prstGeom>
        </p:spPr>
        <p:txBody>
          <a:bodyPr wrap="none">
            <a:spAutoFit/>
          </a:bodyPr>
          <a:lstStyle/>
          <a:p>
            <a:pPr algn="just" rtl="1">
              <a:lnSpc>
                <a:spcPct val="115000"/>
              </a:lnSpc>
              <a:spcAft>
                <a:spcPts val="0"/>
              </a:spcAft>
            </a:pPr>
            <a:r>
              <a:rPr lang="ar-EG" sz="2400" b="1" dirty="0">
                <a:ea typeface="Calibri"/>
                <a:cs typeface="Simplified Arabic"/>
              </a:rPr>
              <a:t>نافذة جوهاري </a:t>
            </a:r>
            <a:r>
              <a:rPr lang="en-US" sz="2400" b="1" dirty="0" err="1">
                <a:ea typeface="Calibri"/>
                <a:cs typeface="Simplified Arabic"/>
              </a:rPr>
              <a:t>Johari</a:t>
            </a:r>
            <a:r>
              <a:rPr lang="en-US" sz="2400" b="1" dirty="0">
                <a:ea typeface="Calibri"/>
                <a:cs typeface="Simplified Arabic"/>
              </a:rPr>
              <a:t> window </a:t>
            </a:r>
            <a:endParaRPr lang="en-US" dirty="0">
              <a:ea typeface="Calibri"/>
              <a:cs typeface="Arial"/>
            </a:endParaRPr>
          </a:p>
        </p:txBody>
      </p:sp>
      <p:sp>
        <p:nvSpPr>
          <p:cNvPr id="7" name="Rectangle 6"/>
          <p:cNvSpPr/>
          <p:nvPr/>
        </p:nvSpPr>
        <p:spPr>
          <a:xfrm>
            <a:off x="3563888" y="1204013"/>
            <a:ext cx="5283250" cy="2630335"/>
          </a:xfrm>
          <a:prstGeom prst="rect">
            <a:avLst/>
          </a:prstGeom>
        </p:spPr>
        <p:txBody>
          <a:bodyPr wrap="square">
            <a:spAutoFit/>
          </a:bodyPr>
          <a:lstStyle/>
          <a:p>
            <a:pPr indent="457200" algn="ctr">
              <a:lnSpc>
                <a:spcPct val="115000"/>
              </a:lnSpc>
              <a:spcAft>
                <a:spcPts val="0"/>
              </a:spcAft>
            </a:pPr>
            <a:r>
              <a:rPr lang="ar-EG" b="1" dirty="0">
                <a:ea typeface="Calibri"/>
                <a:cs typeface="Simplified Arabic"/>
              </a:rPr>
              <a:t>اقترح باحثان معروفان اطارا نظريا عرف باسم نافذة جوهاري ( اشارة إلى الاسمين الأولين لكلا العالمين جو / وهاري ) لتسهيل فهم الادراك الفردي ، و بالتالي تسهيل الاتصالات بين الافراد ، و تقليل اخطاء أو تشويش الادراك ، إن نافذة جوهاري عبارة عن أنموذج لمعالجة المعلومات يتكون من بعدي المعرفة بالذات و معرفة الآخرين بالشخص ، كل بعد من هذين البعدين يقسم إلى قسمين ( معروف / مجهول ) ينجم عن تفاعل هذين البعدين الخلايا أو المناطق الأربعة الموضحة في الشكل</a:t>
            </a:r>
            <a:endParaRPr lang="en-US" sz="1400" b="1" dirty="0">
              <a:ea typeface="Calibri"/>
              <a:cs typeface="Arial"/>
            </a:endParaRPr>
          </a:p>
        </p:txBody>
      </p:sp>
      <p:graphicFrame>
        <p:nvGraphicFramePr>
          <p:cNvPr id="8" name="Table 7"/>
          <p:cNvGraphicFramePr>
            <a:graphicFrameLocks noGrp="1"/>
          </p:cNvGraphicFramePr>
          <p:nvPr>
            <p:extLst>
              <p:ext uri="{D42A27DB-BD31-4B8C-83A1-F6EECF244321}">
                <p14:modId xmlns:p14="http://schemas.microsoft.com/office/powerpoint/2010/main" val="4081485665"/>
              </p:ext>
            </p:extLst>
          </p:nvPr>
        </p:nvGraphicFramePr>
        <p:xfrm>
          <a:off x="1390650" y="4221088"/>
          <a:ext cx="6818630" cy="1219416"/>
        </p:xfrm>
        <a:graphic>
          <a:graphicData uri="http://schemas.openxmlformats.org/drawingml/2006/table">
            <a:tbl>
              <a:tblPr rtl="1" firstRow="1" firstCol="1" bandRow="1">
                <a:tableStyleId>{5C22544A-7EE6-4342-B048-85BDC9FD1C3A}</a:tableStyleId>
              </a:tblPr>
              <a:tblGrid>
                <a:gridCol w="1889125"/>
                <a:gridCol w="1889125"/>
                <a:gridCol w="1520190"/>
                <a:gridCol w="1520190"/>
              </a:tblGrid>
              <a:tr h="406472">
                <a:tc rowSpan="3">
                  <a:txBody>
                    <a:bodyPr/>
                    <a:lstStyle/>
                    <a:p>
                      <a:pPr marL="71755" marR="71755" algn="ctr" rtl="0">
                        <a:lnSpc>
                          <a:spcPct val="115000"/>
                        </a:lnSpc>
                        <a:spcAft>
                          <a:spcPts val="0"/>
                        </a:spcAft>
                      </a:pPr>
                      <a:r>
                        <a:rPr lang="ar-EG" sz="1400">
                          <a:effectLst/>
                        </a:rPr>
                        <a:t>معرفة الآخرين بالشخص</a:t>
                      </a:r>
                      <a:endParaRPr lang="en-US" sz="1100">
                        <a:effectLst/>
                        <a:latin typeface="Calibri"/>
                        <a:ea typeface="Calibri"/>
                        <a:cs typeface="Arial"/>
                      </a:endParaRPr>
                    </a:p>
                  </a:txBody>
                  <a:tcPr marL="68580" marR="68580" marT="0" marB="0" vert="vert270"/>
                </a:tc>
                <a:tc>
                  <a:txBody>
                    <a:bodyPr/>
                    <a:lstStyle/>
                    <a:p>
                      <a:pPr algn="just" rtl="0">
                        <a:lnSpc>
                          <a:spcPct val="115000"/>
                        </a:lnSpc>
                        <a:spcAft>
                          <a:spcPts val="0"/>
                        </a:spcAft>
                      </a:pPr>
                      <a:r>
                        <a:rPr lang="ar-EG" sz="1400">
                          <a:effectLst/>
                        </a:rPr>
                        <a:t> </a:t>
                      </a:r>
                      <a:endParaRPr lang="en-US" sz="1100">
                        <a:effectLst/>
                        <a:latin typeface="Calibri"/>
                        <a:ea typeface="Calibri"/>
                        <a:cs typeface="Arial"/>
                      </a:endParaRPr>
                    </a:p>
                  </a:txBody>
                  <a:tcPr marL="68580" marR="68580" marT="0" marB="0"/>
                </a:tc>
                <a:tc>
                  <a:txBody>
                    <a:bodyPr/>
                    <a:lstStyle/>
                    <a:p>
                      <a:pPr algn="just" rtl="0">
                        <a:lnSpc>
                          <a:spcPct val="115000"/>
                        </a:lnSpc>
                        <a:spcAft>
                          <a:spcPts val="0"/>
                        </a:spcAft>
                      </a:pPr>
                      <a:r>
                        <a:rPr lang="ar-EG" sz="1400">
                          <a:effectLst/>
                        </a:rPr>
                        <a:t>يعرف نفسه </a:t>
                      </a:r>
                      <a:endParaRPr lang="en-US" sz="1100">
                        <a:effectLst/>
                        <a:latin typeface="Calibri"/>
                        <a:ea typeface="Calibri"/>
                        <a:cs typeface="Arial"/>
                      </a:endParaRPr>
                    </a:p>
                  </a:txBody>
                  <a:tcPr marL="68580" marR="68580" marT="0" marB="0"/>
                </a:tc>
                <a:tc>
                  <a:txBody>
                    <a:bodyPr/>
                    <a:lstStyle/>
                    <a:p>
                      <a:pPr algn="just" rtl="0">
                        <a:lnSpc>
                          <a:spcPct val="115000"/>
                        </a:lnSpc>
                        <a:spcAft>
                          <a:spcPts val="0"/>
                        </a:spcAft>
                      </a:pPr>
                      <a:r>
                        <a:rPr lang="ar-EG" sz="1400">
                          <a:effectLst/>
                        </a:rPr>
                        <a:t>يجهل نفسه </a:t>
                      </a:r>
                      <a:endParaRPr lang="en-US" sz="1100">
                        <a:effectLst/>
                        <a:latin typeface="Calibri"/>
                        <a:ea typeface="Calibri"/>
                        <a:cs typeface="Arial"/>
                      </a:endParaRPr>
                    </a:p>
                  </a:txBody>
                  <a:tcPr marL="68580" marR="68580" marT="0" marB="0"/>
                </a:tc>
              </a:tr>
              <a:tr h="406472">
                <a:tc vMerge="1">
                  <a:txBody>
                    <a:bodyPr/>
                    <a:lstStyle/>
                    <a:p>
                      <a:endParaRPr lang="en-US"/>
                    </a:p>
                  </a:txBody>
                  <a:tcPr/>
                </a:tc>
                <a:tc>
                  <a:txBody>
                    <a:bodyPr/>
                    <a:lstStyle/>
                    <a:p>
                      <a:pPr algn="just" rtl="0">
                        <a:lnSpc>
                          <a:spcPct val="115000"/>
                        </a:lnSpc>
                        <a:spcAft>
                          <a:spcPts val="0"/>
                        </a:spcAft>
                      </a:pPr>
                      <a:r>
                        <a:rPr lang="ar-EG" sz="1400">
                          <a:effectLst/>
                        </a:rPr>
                        <a:t>يعرفه الآخرون </a:t>
                      </a:r>
                      <a:endParaRPr lang="en-US" sz="1100">
                        <a:effectLst/>
                        <a:latin typeface="Calibri"/>
                        <a:ea typeface="Calibri"/>
                        <a:cs typeface="Arial"/>
                      </a:endParaRPr>
                    </a:p>
                  </a:txBody>
                  <a:tcPr marL="68580" marR="68580" marT="0" marB="0"/>
                </a:tc>
                <a:tc>
                  <a:txBody>
                    <a:bodyPr/>
                    <a:lstStyle/>
                    <a:p>
                      <a:pPr algn="just" rtl="0">
                        <a:lnSpc>
                          <a:spcPct val="115000"/>
                        </a:lnSpc>
                        <a:spcAft>
                          <a:spcPts val="0"/>
                        </a:spcAft>
                      </a:pPr>
                      <a:r>
                        <a:rPr lang="ar-EG" sz="1400">
                          <a:effectLst/>
                        </a:rPr>
                        <a:t>حلبة اللعب </a:t>
                      </a:r>
                      <a:endParaRPr lang="en-US" sz="1100">
                        <a:effectLst/>
                        <a:latin typeface="Calibri"/>
                        <a:ea typeface="Calibri"/>
                        <a:cs typeface="Arial"/>
                      </a:endParaRPr>
                    </a:p>
                  </a:txBody>
                  <a:tcPr marL="68580" marR="68580" marT="0" marB="0"/>
                </a:tc>
                <a:tc>
                  <a:txBody>
                    <a:bodyPr/>
                    <a:lstStyle/>
                    <a:p>
                      <a:pPr algn="just" rtl="0">
                        <a:lnSpc>
                          <a:spcPct val="115000"/>
                        </a:lnSpc>
                        <a:spcAft>
                          <a:spcPts val="0"/>
                        </a:spcAft>
                      </a:pPr>
                      <a:r>
                        <a:rPr lang="ar-EG" sz="1400">
                          <a:effectLst/>
                        </a:rPr>
                        <a:t>منطقة العمى </a:t>
                      </a:r>
                      <a:endParaRPr lang="en-US" sz="1100">
                        <a:effectLst/>
                        <a:latin typeface="Calibri"/>
                        <a:ea typeface="Calibri"/>
                        <a:cs typeface="Arial"/>
                      </a:endParaRPr>
                    </a:p>
                  </a:txBody>
                  <a:tcPr marL="68580" marR="68580" marT="0" marB="0"/>
                </a:tc>
              </a:tr>
              <a:tr h="406472">
                <a:tc vMerge="1">
                  <a:txBody>
                    <a:bodyPr/>
                    <a:lstStyle/>
                    <a:p>
                      <a:endParaRPr lang="en-US"/>
                    </a:p>
                  </a:txBody>
                  <a:tcPr/>
                </a:tc>
                <a:tc>
                  <a:txBody>
                    <a:bodyPr/>
                    <a:lstStyle/>
                    <a:p>
                      <a:pPr algn="just" rtl="0">
                        <a:lnSpc>
                          <a:spcPct val="115000"/>
                        </a:lnSpc>
                        <a:spcAft>
                          <a:spcPts val="0"/>
                        </a:spcAft>
                      </a:pPr>
                      <a:r>
                        <a:rPr lang="ar-EG" sz="1400">
                          <a:effectLst/>
                        </a:rPr>
                        <a:t>مجهول من قبل الآخرين </a:t>
                      </a:r>
                      <a:endParaRPr lang="en-US" sz="1100">
                        <a:effectLst/>
                        <a:latin typeface="Calibri"/>
                        <a:ea typeface="Calibri"/>
                        <a:cs typeface="Arial"/>
                      </a:endParaRPr>
                    </a:p>
                  </a:txBody>
                  <a:tcPr marL="68580" marR="68580" marT="0" marB="0"/>
                </a:tc>
                <a:tc>
                  <a:txBody>
                    <a:bodyPr/>
                    <a:lstStyle/>
                    <a:p>
                      <a:pPr algn="just" rtl="0">
                        <a:lnSpc>
                          <a:spcPct val="115000"/>
                        </a:lnSpc>
                        <a:spcAft>
                          <a:spcPts val="0"/>
                        </a:spcAft>
                      </a:pPr>
                      <a:r>
                        <a:rPr lang="ar-EG" sz="1400">
                          <a:effectLst/>
                        </a:rPr>
                        <a:t>الواجهة </a:t>
                      </a:r>
                      <a:endParaRPr lang="en-US" sz="1100">
                        <a:effectLst/>
                        <a:latin typeface="Calibri"/>
                        <a:ea typeface="Calibri"/>
                        <a:cs typeface="Arial"/>
                      </a:endParaRPr>
                    </a:p>
                  </a:txBody>
                  <a:tcPr marL="68580" marR="68580" marT="0" marB="0"/>
                </a:tc>
                <a:tc>
                  <a:txBody>
                    <a:bodyPr/>
                    <a:lstStyle/>
                    <a:p>
                      <a:pPr algn="just" rtl="0">
                        <a:lnSpc>
                          <a:spcPct val="115000"/>
                        </a:lnSpc>
                        <a:spcAft>
                          <a:spcPts val="0"/>
                        </a:spcAft>
                      </a:pPr>
                      <a:r>
                        <a:rPr lang="ar-EG" sz="1400" dirty="0">
                          <a:effectLst/>
                        </a:rPr>
                        <a:t>منطقة المجهول </a:t>
                      </a:r>
                      <a:endParaRPr lang="en-US" sz="1100" dirty="0">
                        <a:effectLst/>
                        <a:latin typeface="Calibri"/>
                        <a:ea typeface="Calibri"/>
                        <a:cs typeface="Arial"/>
                      </a:endParaRPr>
                    </a:p>
                  </a:txBody>
                  <a:tcPr marL="68580" marR="68580" marT="0" marB="0"/>
                </a:tc>
              </a:tr>
            </a:tbl>
          </a:graphicData>
        </a:graphic>
      </p:graphicFrame>
      <p:sp>
        <p:nvSpPr>
          <p:cNvPr id="9" name="Rectangle 2"/>
          <p:cNvSpPr>
            <a:spLocks noChangeArrowheads="1"/>
          </p:cNvSpPr>
          <p:nvPr/>
        </p:nvSpPr>
        <p:spPr bwMode="auto">
          <a:xfrm>
            <a:off x="1390650" y="34956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EG" sz="1400" b="0" i="0" u="none" strike="noStrike" cap="none" normalizeH="0" baseline="0" smtClean="0">
                <a:ln>
                  <a:noFill/>
                </a:ln>
                <a:solidFill>
                  <a:schemeClr val="tx1"/>
                </a:solidFill>
                <a:effectLst/>
                <a:latin typeface="Calibri" pitchFamily="34" charset="0"/>
                <a:ea typeface="Calibri" pitchFamily="34" charset="0"/>
                <a:cs typeface="Simplified Arabic" pitchFamily="2" charset="-78"/>
              </a:rPr>
              <a:t>المعرفة بالذات</a:t>
            </a:r>
            <a:r>
              <a:rPr kumimoji="0" lang="en-US" sz="1400" b="0" i="0" u="none" strike="noStrike" cap="none" normalizeH="0" baseline="0" smtClean="0">
                <a:ln>
                  <a:noFill/>
                </a:ln>
                <a:solidFill>
                  <a:schemeClr val="tx1"/>
                </a:solidFill>
                <a:effectLst/>
                <a:latin typeface="Calibri" pitchFamily="34" charset="0"/>
                <a:ea typeface="Calibri" pitchFamily="34" charset="0"/>
                <a:cs typeface="Simplified Arabic" pitchFamily="2" charset="-78"/>
              </a:rPr>
              <a:t> </a:t>
            </a:r>
            <a:endParaRPr kumimoji="0" 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921389144"/>
      </p:ext>
    </p:extLst>
  </p:cSld>
  <p:clrMapOvr>
    <a:masterClrMapping/>
  </p:clrMapOvr>
  <p:transition spd="slow">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19672" y="1772816"/>
            <a:ext cx="7416824" cy="4708981"/>
          </a:xfrm>
          <a:prstGeom prst="rect">
            <a:avLst/>
          </a:prstGeom>
        </p:spPr>
        <p:txBody>
          <a:bodyPr wrap="square">
            <a:spAutoFit/>
          </a:bodyPr>
          <a:lstStyle/>
          <a:p>
            <a:pPr marL="342900" lvl="0" indent="-342900" algn="just" rtl="1">
              <a:buFont typeface="+mj-lt"/>
              <a:buAutoNum type="arabicPeriod"/>
            </a:pPr>
            <a:r>
              <a:rPr lang="ar-EG" sz="2000" dirty="0"/>
              <a:t>حلبة اللعب </a:t>
            </a:r>
            <a:r>
              <a:rPr lang="en-US" sz="2000" dirty="0"/>
              <a:t>Arena </a:t>
            </a:r>
            <a:r>
              <a:rPr lang="ar-EG" sz="2000" dirty="0"/>
              <a:t> أو الشخص الواضح ، تتضمن هذه الخلية جميع العوامل التي يوجد اتفاق على ادراكها بين الفرد و الآخرين ، بمعنى أن الآخرين يرون الفرد كما يرى هو نفسه مثلا يشعر الفرد بالثقة في نفسه و يراه الآخرون واثقا من نفسه أيضا </a:t>
            </a:r>
            <a:endParaRPr lang="en-US" sz="2000" dirty="0"/>
          </a:p>
          <a:p>
            <a:pPr marL="342900" lvl="0" indent="-342900" algn="just" rtl="1">
              <a:buFont typeface="+mj-lt"/>
              <a:buAutoNum type="arabicPeriod"/>
            </a:pPr>
            <a:r>
              <a:rPr lang="ar-EG" sz="2000" dirty="0"/>
              <a:t>الواجهة </a:t>
            </a:r>
            <a:r>
              <a:rPr lang="en-US" sz="2000" dirty="0"/>
              <a:t>Façade </a:t>
            </a:r>
            <a:r>
              <a:rPr lang="ar-EG" sz="2000" dirty="0"/>
              <a:t> أو الشخص غير الواضح يرى الأشخاص الذين يقعون ضمن هذه الخلية عوامل وخصائص معينة في أنفسهم لكنهم يخفونها عن الآخرين ، مثلا قد يشعر الفرد بعدم الأمان أو القلق لكنه يجاهد لكي يظهر واثقا من نفسه و مطمئنا بمعنى أن الناس لا يرون الفرد على حقيقته وأن ذلك الفرد يحاول دوما منع الآخرين من رؤيته على حقيقته . </a:t>
            </a:r>
            <a:endParaRPr lang="en-US" sz="2000" dirty="0"/>
          </a:p>
          <a:p>
            <a:pPr marL="342900" lvl="0" indent="-342900" algn="just" rtl="1">
              <a:buFont typeface="+mj-lt"/>
              <a:buAutoNum type="arabicPeriod"/>
            </a:pPr>
            <a:r>
              <a:rPr lang="ar-EG" sz="2000" dirty="0"/>
              <a:t>منطقة العمي </a:t>
            </a:r>
            <a:r>
              <a:rPr lang="en-US" sz="2000" dirty="0" err="1"/>
              <a:t>Blindspot</a:t>
            </a:r>
            <a:r>
              <a:rPr lang="ar-EG" sz="2000" dirty="0"/>
              <a:t> أو الشخص الذي يجهل نفسه تقع ضمن هذه المنطقة تلك العوامل التي يراها الآخرون في الفرد لكنه لا يستطيع أن يراها أو يدركها في نفسه ، مثلا قد يرى الأخرون أن شخصا ما تقل كفائته نتيجة ارهاقه أو تعبه ، لكنه لا يجد نفسه مرهقا أو لا يريد أن يعترف أنه كذلك ، بمعنى الناس يعرفون أشياء معينة عن الفرد لكنهم قد ي لايخبروه بها حتى ولو كانوا أعز الاصدقاء له . </a:t>
            </a:r>
            <a:endParaRPr lang="en-US" sz="2000" dirty="0"/>
          </a:p>
          <a:p>
            <a:pPr marL="342900" indent="-342900" algn="just" rtl="1">
              <a:buFont typeface="+mj-lt"/>
              <a:buAutoNum type="arabicPeriod"/>
            </a:pPr>
            <a:r>
              <a:rPr lang="ar-EG" sz="2000" dirty="0"/>
              <a:t>منطقة المجهول </a:t>
            </a:r>
            <a:r>
              <a:rPr lang="en-US" sz="2000" dirty="0"/>
              <a:t>Unknown </a:t>
            </a:r>
            <a:r>
              <a:rPr lang="ar-EG" sz="2000" dirty="0"/>
              <a:t> أو النفس المجهولة ، تقع ضمن هذه المنطقة أو الخلية كافة العوامل التي لا يراها أو يدركها الناس عن الفرد فضلا عن عدم ادراكه هو لها . </a:t>
            </a:r>
            <a:endParaRPr lang="en-US" sz="2000" dirty="0"/>
          </a:p>
        </p:txBody>
      </p:sp>
    </p:spTree>
    <p:extLst>
      <p:ext uri="{BB962C8B-B14F-4D97-AF65-F5344CB8AC3E}">
        <p14:creationId xmlns:p14="http://schemas.microsoft.com/office/powerpoint/2010/main" val="2391547016"/>
      </p:ext>
    </p:extLst>
  </p:cSld>
  <p:clrMapOvr>
    <a:masterClrMapping/>
  </p:clrMapOvr>
  <p:transition spd="slow">
    <p:wipe dir="d"/>
  </p:transition>
</p:sld>
</file>

<file path=ppt/tags/tag1.xml><?xml version="1.0" encoding="utf-8"?>
<p:tagLst xmlns:a="http://schemas.openxmlformats.org/drawingml/2006/main" xmlns:r="http://schemas.openxmlformats.org/officeDocument/2006/relationships" xmlns:p="http://schemas.openxmlformats.org/presentationml/2006/main">
  <p:tag name="DVSECTIONID" val="OOKFAmQ6LnTdkKqqzhwoax"/>
</p:tagLst>
</file>

<file path=ppt/tags/tag2.xml><?xml version="1.0" encoding="utf-8"?>
<p:tagLst xmlns:a="http://schemas.openxmlformats.org/drawingml/2006/main" xmlns:r="http://schemas.openxmlformats.org/officeDocument/2006/relationships" xmlns:p="http://schemas.openxmlformats.org/presentationml/2006/main">
  <p:tag name="DVSHAPEID" val="XuPQogmzKvTp1YV9ymQ2ZW"/>
</p:tagLst>
</file>

<file path=ppt/tags/tag3.xml><?xml version="1.0" encoding="utf-8"?>
<p:tagLst xmlns:a="http://schemas.openxmlformats.org/drawingml/2006/main" xmlns:r="http://schemas.openxmlformats.org/officeDocument/2006/relationships" xmlns:p="http://schemas.openxmlformats.org/presentationml/2006/main">
  <p:tag name="DVSHAPEID" val="S8Cm1higbyIl35Abad2Rjv"/>
</p:tagLst>
</file>

<file path=ppt/tags/tag4.xml><?xml version="1.0" encoding="utf-8"?>
<p:tagLst xmlns:a="http://schemas.openxmlformats.org/drawingml/2006/main" xmlns:r="http://schemas.openxmlformats.org/officeDocument/2006/relationships" xmlns:p="http://schemas.openxmlformats.org/presentationml/2006/main">
  <p:tag name="DVSECTIONID" val="ezdaKHeWyBnZyZ2cDqRSoa"/>
</p:tagLst>
</file>

<file path=ppt/tags/tag5.xml><?xml version="1.0" encoding="utf-8"?>
<p:tagLst xmlns:a="http://schemas.openxmlformats.org/drawingml/2006/main" xmlns:r="http://schemas.openxmlformats.org/officeDocument/2006/relationships" xmlns:p="http://schemas.openxmlformats.org/presentationml/2006/main">
  <p:tag name="DVSECTIONID" val="c48BxRTjzwKhAarpC8SPOi"/>
</p:tagLst>
</file>

<file path=ppt/tags/tag6.xml><?xml version="1.0" encoding="utf-8"?>
<p:tagLst xmlns:a="http://schemas.openxmlformats.org/drawingml/2006/main" xmlns:r="http://schemas.openxmlformats.org/officeDocument/2006/relationships" xmlns:p="http://schemas.openxmlformats.org/presentationml/2006/main">
  <p:tag name="DVSHAPEID" val="GFUQynbDZ7CnnKAa7cx9MM"/>
</p:tagLst>
</file>

<file path=ppt/theme/theme1.xml><?xml version="1.0" encoding="utf-8"?>
<a:theme xmlns:a="http://schemas.openxmlformats.org/drawingml/2006/main" name="Training">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0</TotalTime>
  <Words>912</Words>
  <Application>Microsoft Office PowerPoint</Application>
  <PresentationFormat>عرض على الشاشة (3:4)‏</PresentationFormat>
  <Paragraphs>57</Paragraphs>
  <Slides>8</Slides>
  <Notes>3</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Training</vt:lpstr>
      <vt:lpstr>السلوك التنظيمي</vt:lpstr>
      <vt:lpstr>الرابع/الادراك Perception</vt:lpstr>
      <vt:lpstr> صيغ الإدراك : </vt:lpstr>
      <vt:lpstr>العوامل المؤثرة في تنظيم المدركات : </vt:lpstr>
      <vt:lpstr>تشوش الادراك Preceptual Distortions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2019-04-06T14:07:36Z</dcterms:created>
  <dcterms:modified xsi:type="dcterms:W3CDTF">2019-12-24T10:06:26Z</dcterms:modified>
</cp:coreProperties>
</file>